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62" r:id="rId2"/>
  </p:sldIdLst>
  <p:sldSz cx="32404050" cy="396049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CAEC"/>
    <a:srgbClr val="AD76CC"/>
    <a:srgbClr val="56296E"/>
    <a:srgbClr val="C59DDB"/>
    <a:srgbClr val="5C8AE6"/>
    <a:srgbClr val="666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793" autoAdjust="0"/>
    <p:restoredTop sz="94660"/>
  </p:normalViewPr>
  <p:slideViewPr>
    <p:cSldViewPr snapToGrid="0">
      <p:cViewPr varScale="1">
        <p:scale>
          <a:sx n="20" d="100"/>
          <a:sy n="20" d="100"/>
        </p:scale>
        <p:origin x="337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03B38-B074-4348-AC32-8BD5307827B7}" type="datetimeFigureOut">
              <a:rPr lang="ko-KR" altLang="en-US" smtClean="0"/>
              <a:t>2022-10-26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66938" y="1143000"/>
            <a:ext cx="2524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E527F-21EC-4CE3-9611-8D7EE97169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05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1pPr>
    <a:lvl2pPr marL="181462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2pPr>
    <a:lvl3pPr marL="362925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3pPr>
    <a:lvl4pPr marL="544388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4pPr>
    <a:lvl5pPr marL="725850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5pPr>
    <a:lvl6pPr marL="907313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6pPr>
    <a:lvl7pPr marL="10887761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7pPr>
    <a:lvl8pPr marL="12702388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8pPr>
    <a:lvl9pPr marL="1451701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66938" y="1143000"/>
            <a:ext cx="2524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B9966-CDE8-476B-86B4-241E941F63D0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281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0304" y="6481646"/>
            <a:ext cx="27543443" cy="13788390"/>
          </a:xfrm>
        </p:spPr>
        <p:txBody>
          <a:bodyPr anchor="b"/>
          <a:lstStyle>
            <a:lvl1pPr algn="ctr"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0506" y="20801769"/>
            <a:ext cx="24303038" cy="9562026"/>
          </a:xfrm>
        </p:spPr>
        <p:txBody>
          <a:bodyPr/>
          <a:lstStyle>
            <a:lvl1pPr marL="0" indent="0" algn="ctr">
              <a:buNone/>
              <a:defRPr sz="8505"/>
            </a:lvl1pPr>
            <a:lvl2pPr marL="1620225" indent="0" algn="ctr">
              <a:buNone/>
              <a:defRPr sz="7088"/>
            </a:lvl2pPr>
            <a:lvl3pPr marL="3240451" indent="0" algn="ctr">
              <a:buNone/>
              <a:defRPr sz="6379"/>
            </a:lvl3pPr>
            <a:lvl4pPr marL="4860676" indent="0" algn="ctr">
              <a:buNone/>
              <a:defRPr sz="5670"/>
            </a:lvl4pPr>
            <a:lvl5pPr marL="6480901" indent="0" algn="ctr">
              <a:buNone/>
              <a:defRPr sz="5670"/>
            </a:lvl5pPr>
            <a:lvl6pPr marL="8101127" indent="0" algn="ctr">
              <a:buNone/>
              <a:defRPr sz="5670"/>
            </a:lvl6pPr>
            <a:lvl7pPr marL="9721352" indent="0" algn="ctr">
              <a:buNone/>
              <a:defRPr sz="5670"/>
            </a:lvl7pPr>
            <a:lvl8pPr marL="11341578" indent="0" algn="ctr">
              <a:buNone/>
              <a:defRPr sz="5670"/>
            </a:lvl8pPr>
            <a:lvl9pPr marL="12961803" indent="0" algn="ctr">
              <a:buNone/>
              <a:defRPr sz="567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432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186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9150" y="2108597"/>
            <a:ext cx="6987123" cy="3356336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780" y="2108597"/>
            <a:ext cx="20556319" cy="3356336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593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20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903" y="9873746"/>
            <a:ext cx="27948493" cy="16474556"/>
          </a:xfrm>
        </p:spPr>
        <p:txBody>
          <a:bodyPr anchor="b"/>
          <a:lstStyle>
            <a:lvl1pPr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903" y="26504157"/>
            <a:ext cx="27948493" cy="8663580"/>
          </a:xfrm>
        </p:spPr>
        <p:txBody>
          <a:bodyPr/>
          <a:lstStyle>
            <a:lvl1pPr marL="0" indent="0">
              <a:buNone/>
              <a:defRPr sz="8505">
                <a:solidFill>
                  <a:schemeClr val="tx1"/>
                </a:solidFill>
              </a:defRPr>
            </a:lvl1pPr>
            <a:lvl2pPr marL="1620225" indent="0">
              <a:buNone/>
              <a:defRPr sz="7088">
                <a:solidFill>
                  <a:schemeClr val="tx1">
                    <a:tint val="75000"/>
                  </a:schemeClr>
                </a:solidFill>
              </a:defRPr>
            </a:lvl2pPr>
            <a:lvl3pPr marL="3240451" indent="0">
              <a:buNone/>
              <a:defRPr sz="6379">
                <a:solidFill>
                  <a:schemeClr val="tx1">
                    <a:tint val="75000"/>
                  </a:schemeClr>
                </a:solidFill>
              </a:defRPr>
            </a:lvl3pPr>
            <a:lvl4pPr marL="4860676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4pPr>
            <a:lvl5pPr marL="6480901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5pPr>
            <a:lvl6pPr marL="8101127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6pPr>
            <a:lvl7pPr marL="9721352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7pPr>
            <a:lvl8pPr marL="11341578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8pPr>
            <a:lvl9pPr marL="12961803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199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779" y="10542984"/>
            <a:ext cx="13771721" cy="2512897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4550" y="10542984"/>
            <a:ext cx="13771721" cy="2512897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117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108606"/>
            <a:ext cx="27948493" cy="7655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2003" y="9708716"/>
            <a:ext cx="13708430" cy="4758092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2003" y="14466808"/>
            <a:ext cx="13708430" cy="212784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4552" y="9708716"/>
            <a:ext cx="13775942" cy="4758092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4552" y="14466808"/>
            <a:ext cx="13775942" cy="212784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2022-10-26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27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2022-10-26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4919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2022-10-26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80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640330"/>
            <a:ext cx="10451150" cy="924115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5942" y="5702388"/>
            <a:ext cx="16404550" cy="28145184"/>
          </a:xfrm>
        </p:spPr>
        <p:txBody>
          <a:bodyPr/>
          <a:lstStyle>
            <a:lvl1pPr>
              <a:defRPr sz="11340"/>
            </a:lvl1pPr>
            <a:lvl2pPr>
              <a:defRPr sz="9923"/>
            </a:lvl2pPr>
            <a:lvl3pPr>
              <a:defRPr sz="8505"/>
            </a:lvl3pPr>
            <a:lvl4pPr>
              <a:defRPr sz="7088"/>
            </a:lvl4pPr>
            <a:lvl5pPr>
              <a:defRPr sz="7088"/>
            </a:lvl5pPr>
            <a:lvl6pPr>
              <a:defRPr sz="7088"/>
            </a:lvl6pPr>
            <a:lvl7pPr>
              <a:defRPr sz="7088"/>
            </a:lvl7pPr>
            <a:lvl8pPr>
              <a:defRPr sz="7088"/>
            </a:lvl8pPr>
            <a:lvl9pPr>
              <a:defRPr sz="7088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1881485"/>
            <a:ext cx="10451150" cy="22011921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554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640330"/>
            <a:ext cx="10451150" cy="924115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5942" y="5702388"/>
            <a:ext cx="16404550" cy="28145184"/>
          </a:xfrm>
        </p:spPr>
        <p:txBody>
          <a:bodyPr anchor="t"/>
          <a:lstStyle>
            <a:lvl1pPr marL="0" indent="0">
              <a:buNone/>
              <a:defRPr sz="11340"/>
            </a:lvl1pPr>
            <a:lvl2pPr marL="1620225" indent="0">
              <a:buNone/>
              <a:defRPr sz="9923"/>
            </a:lvl2pPr>
            <a:lvl3pPr marL="3240451" indent="0">
              <a:buNone/>
              <a:defRPr sz="8505"/>
            </a:lvl3pPr>
            <a:lvl4pPr marL="4860676" indent="0">
              <a:buNone/>
              <a:defRPr sz="7088"/>
            </a:lvl4pPr>
            <a:lvl5pPr marL="6480901" indent="0">
              <a:buNone/>
              <a:defRPr sz="7088"/>
            </a:lvl5pPr>
            <a:lvl6pPr marL="8101127" indent="0">
              <a:buNone/>
              <a:defRPr sz="7088"/>
            </a:lvl6pPr>
            <a:lvl7pPr marL="9721352" indent="0">
              <a:buNone/>
              <a:defRPr sz="7088"/>
            </a:lvl7pPr>
            <a:lvl8pPr marL="11341578" indent="0">
              <a:buNone/>
              <a:defRPr sz="7088"/>
            </a:lvl8pPr>
            <a:lvl9pPr marL="12961803" indent="0">
              <a:buNone/>
              <a:defRPr sz="7088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1881485"/>
            <a:ext cx="10451150" cy="22011921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75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779" y="2108606"/>
            <a:ext cx="27948493" cy="765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779" y="10542984"/>
            <a:ext cx="27948493" cy="2512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779" y="36707930"/>
            <a:ext cx="7290911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42EB0-9B6E-4302-A06C-B97ABEF9E878}" type="datetimeFigureOut">
              <a:rPr lang="ko-KR" altLang="en-US" smtClean="0"/>
              <a:t>2022-10-26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3842" y="36707930"/>
            <a:ext cx="10936367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5360" y="36707930"/>
            <a:ext cx="7290911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82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240451" rtl="0" eaLnBrk="1" latinLnBrk="1" hangingPunct="1">
        <a:lnSpc>
          <a:spcPct val="90000"/>
        </a:lnSpc>
        <a:spcBef>
          <a:spcPct val="0"/>
        </a:spcBef>
        <a:buNone/>
        <a:defRPr sz="155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113" indent="-810113" algn="l" defTabSz="3240451" rtl="0" eaLnBrk="1" latinLnBrk="1" hangingPunct="1">
        <a:lnSpc>
          <a:spcPct val="90000"/>
        </a:lnSpc>
        <a:spcBef>
          <a:spcPts val="3544"/>
        </a:spcBef>
        <a:buFont typeface="Arial" panose="020B0604020202020204" pitchFamily="34" charset="0"/>
        <a:buChar char="•"/>
        <a:defRPr sz="9923" kern="1200">
          <a:solidFill>
            <a:schemeClr val="tx1"/>
          </a:solidFill>
          <a:latin typeface="+mn-lt"/>
          <a:ea typeface="+mn-ea"/>
          <a:cs typeface="+mn-cs"/>
        </a:defRPr>
      </a:lvl1pPr>
      <a:lvl2pPr marL="2430338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5" kern="1200">
          <a:solidFill>
            <a:schemeClr val="tx1"/>
          </a:solidFill>
          <a:latin typeface="+mn-lt"/>
          <a:ea typeface="+mn-ea"/>
          <a:cs typeface="+mn-cs"/>
        </a:defRPr>
      </a:lvl2pPr>
      <a:lvl3pPr marL="4050563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3pPr>
      <a:lvl4pPr marL="567078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7291014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91123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10531465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2151690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3771916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1pPr>
      <a:lvl2pPr marL="1620225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2pPr>
      <a:lvl3pPr marL="324045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3pPr>
      <a:lvl4pPr marL="4860676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648090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101127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9721352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1341578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2961803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26" Type="http://schemas.openxmlformats.org/officeDocument/2006/relationships/image" Target="../media/image7.png"/><Relationship Id="rId3" Type="http://schemas.openxmlformats.org/officeDocument/2006/relationships/image" Target="../media/image1.png"/><Relationship Id="rId34" Type="http://schemas.openxmlformats.org/officeDocument/2006/relationships/image" Target="../media/image15.png"/><Relationship Id="rId7" Type="http://schemas.openxmlformats.org/officeDocument/2006/relationships/image" Target="../media/image3.png"/><Relationship Id="rId25" Type="http://schemas.openxmlformats.org/officeDocument/2006/relationships/image" Target="../media/image6.png"/><Relationship Id="rId3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24" Type="http://schemas.openxmlformats.org/officeDocument/2006/relationships/image" Target="../media/image5.png"/><Relationship Id="rId32" Type="http://schemas.openxmlformats.org/officeDocument/2006/relationships/image" Target="../media/image13.jpeg"/><Relationship Id="rId5" Type="http://schemas.openxmlformats.org/officeDocument/2006/relationships/image" Target="../media/image2.png"/><Relationship Id="rId23" Type="http://schemas.openxmlformats.org/officeDocument/2006/relationships/image" Target="../media/image18.png"/><Relationship Id="rId28" Type="http://schemas.openxmlformats.org/officeDocument/2006/relationships/image" Target="../media/image9.png"/><Relationship Id="rId31" Type="http://schemas.openxmlformats.org/officeDocument/2006/relationships/image" Target="../media/image12.png"/><Relationship Id="rId4" Type="http://schemas.microsoft.com/office/2007/relationships/hdphoto" Target="../media/hdphoto1.wdp"/><Relationship Id="rId27" Type="http://schemas.openxmlformats.org/officeDocument/2006/relationships/image" Target="../media/image8.png"/><Relationship Id="rId30" Type="http://schemas.openxmlformats.org/officeDocument/2006/relationships/image" Target="../media/image11.png"/><Relationship Id="rId3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0966" y="2778689"/>
            <a:ext cx="31166398" cy="2432476"/>
          </a:xfrm>
        </p:spPr>
        <p:txBody>
          <a:bodyPr>
            <a:no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실시간 환경 모니터링 및 </a:t>
            </a:r>
            <a:r>
              <a:rPr lang="en-US" altLang="ko-KR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 기반 생육단계별</a:t>
            </a:r>
            <a:r>
              <a:rPr lang="en-US" altLang="ko-KR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환경 제어 알고리즘 적용 미니챔버 구현</a:t>
            </a:r>
            <a:br>
              <a:rPr lang="en-US" altLang="ko-KR" sz="605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</a:br>
            <a:r>
              <a:rPr lang="en-US" altLang="ko-KR" sz="3600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Implementation of a Mini-chamber for Real-time Environmental Monitoring and Controlling by the Growth Stages Based on the AI Model</a:t>
            </a:r>
            <a:endParaRPr lang="ko-KR" altLang="ko-KR" sz="6050" dirty="0"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0" y="38462102"/>
            <a:ext cx="32404049" cy="1142847"/>
          </a:xfrm>
          <a:prstGeom prst="rect">
            <a:avLst/>
          </a:prstGeom>
          <a:solidFill>
            <a:srgbClr val="562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50" u="sng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892315" y="5410330"/>
            <a:ext cx="26417577" cy="2602390"/>
            <a:chOff x="1961489" y="8416218"/>
            <a:chExt cx="28819175" cy="2838971"/>
          </a:xfrm>
        </p:grpSpPr>
        <p:sp>
          <p:nvSpPr>
            <p:cNvPr id="4" name="직사각형 3"/>
            <p:cNvSpPr/>
            <p:nvPr/>
          </p:nvSpPr>
          <p:spPr>
            <a:xfrm>
              <a:off x="1961489" y="8416218"/>
              <a:ext cx="28576855" cy="1454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033" b="1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김솔아</a:t>
              </a:r>
              <a:r>
                <a:rPr lang="en-US" altLang="ko-KR" sz="4033" b="1" u="sng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전혜진</a:t>
              </a:r>
              <a:r>
                <a:rPr lang="en-US" altLang="ko-KR" sz="4033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정재영</a:t>
              </a:r>
              <a:r>
                <a:rPr lang="en-US" altLang="ko-KR" sz="4033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김태곤</a:t>
              </a:r>
              <a:r>
                <a:rPr lang="en-US" altLang="ko-KR" sz="4033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1*</a:t>
              </a:r>
              <a:r>
                <a:rPr lang="en-US" altLang="ko-KR" sz="4033" b="1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</a:t>
              </a:r>
            </a:p>
            <a:p>
              <a:pPr algn="ctr"/>
              <a:r>
                <a:rPr lang="en-US" altLang="ko-KR" sz="4033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Sola Kim</a:t>
              </a:r>
              <a:r>
                <a:rPr lang="en-US" altLang="ko-KR" sz="4033" u="sng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Hyejin Jeon</a:t>
              </a:r>
              <a:r>
                <a:rPr lang="en-US" altLang="ko-KR" sz="4033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Jaeyoung Jung</a:t>
              </a:r>
              <a:r>
                <a:rPr lang="en-US" altLang="ko-KR" sz="4033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Taegon Kim</a:t>
              </a:r>
              <a:r>
                <a:rPr lang="en-US" altLang="ko-KR" sz="4033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1*</a:t>
              </a:r>
              <a:endParaRPr lang="en-US" altLang="ko-KR" sz="4033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2203808" y="10012891"/>
              <a:ext cx="28576856" cy="1242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3400" b="1" i="1" spc="92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전북대학교 스마트팜학과</a:t>
              </a:r>
              <a:r>
                <a:rPr lang="en-US" altLang="ko-KR" sz="3400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1</a:t>
              </a:r>
              <a:endParaRPr lang="en-US" altLang="ko-KR" sz="3400" b="1" i="1" spc="92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  <a:p>
              <a:pPr algn="ctr" fontAlgn="base"/>
              <a:r>
                <a:rPr lang="en-US" altLang="ko-KR" sz="3400" i="1" spc="92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Department of Smart Farm, Jeonbuk National University, Jeonju 54896, Korea</a:t>
              </a:r>
              <a:r>
                <a:rPr lang="en-US" altLang="ko-KR" sz="3400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1</a:t>
              </a:r>
              <a:r>
                <a:rPr lang="en-US" altLang="ko-KR" sz="3400" i="1" spc="92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</a:t>
              </a:r>
            </a:p>
          </p:txBody>
        </p:sp>
      </p:grp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1350169" y="40274"/>
            <a:ext cx="16934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3820" tIns="41910" rIns="83820" bIns="4191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50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1350169" y="40274"/>
            <a:ext cx="16934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3820" tIns="41910" rIns="83820" bIns="4191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50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02F2EF2-4531-C73A-EC34-DFBAF069C576}"/>
              </a:ext>
            </a:extLst>
          </p:cNvPr>
          <p:cNvSpPr/>
          <p:nvPr/>
        </p:nvSpPr>
        <p:spPr>
          <a:xfrm>
            <a:off x="0" y="223"/>
            <a:ext cx="32404049" cy="2965977"/>
          </a:xfrm>
          <a:prstGeom prst="rect">
            <a:avLst/>
          </a:prstGeom>
          <a:gradFill>
            <a:gsLst>
              <a:gs pos="0">
                <a:srgbClr val="AD76CC"/>
              </a:gs>
              <a:gs pos="100000">
                <a:srgbClr val="AD76CC"/>
              </a:gs>
              <a:gs pos="51000">
                <a:srgbClr val="56296E"/>
              </a:gs>
              <a:gs pos="100000">
                <a:srgbClr val="C59DD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50" u="sng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299CBF-37ED-79C2-C302-FC5C96913A38}"/>
              </a:ext>
            </a:extLst>
          </p:cNvPr>
          <p:cNvSpPr/>
          <p:nvPr/>
        </p:nvSpPr>
        <p:spPr>
          <a:xfrm>
            <a:off x="2484001" y="1652706"/>
            <a:ext cx="1180182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anose="020B0604020202020204" pitchFamily="50" charset="-127"/>
              </a:rPr>
              <a:t>JEONBUK NATIONAL UNIVERSITY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50" charset="-127"/>
              </a:rPr>
              <a:t>Smart Digital Agriculture Laboratory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389B7EA-39EF-D4EF-2441-5C84D43E4DD2}"/>
              </a:ext>
            </a:extLst>
          </p:cNvPr>
          <p:cNvGrpSpPr/>
          <p:nvPr/>
        </p:nvGrpSpPr>
        <p:grpSpPr>
          <a:xfrm>
            <a:off x="5133802" y="8321857"/>
            <a:ext cx="6230289" cy="688137"/>
            <a:chOff x="-27702" y="10180257"/>
            <a:chExt cx="6796679" cy="750696"/>
          </a:xfrm>
        </p:grpSpPr>
        <p:sp>
          <p:nvSpPr>
            <p:cNvPr id="52" name="직사각형 51"/>
            <p:cNvSpPr/>
            <p:nvPr/>
          </p:nvSpPr>
          <p:spPr>
            <a:xfrm>
              <a:off x="-27702" y="10180257"/>
              <a:ext cx="6773766" cy="750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INTRODUCTION</a:t>
              </a:r>
              <a:endParaRPr lang="ko-KR" altLang="ko-KR" sz="3667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21441F7-AB21-1352-AE5C-4A921C4E4516}"/>
                </a:ext>
              </a:extLst>
            </p:cNvPr>
            <p:cNvCxnSpPr/>
            <p:nvPr/>
          </p:nvCxnSpPr>
          <p:spPr>
            <a:xfrm>
              <a:off x="-6223" y="1087350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10282CA-A16F-EC11-4522-C32108C83648}"/>
                </a:ext>
              </a:extLst>
            </p:cNvPr>
            <p:cNvCxnSpPr/>
            <p:nvPr/>
          </p:nvCxnSpPr>
          <p:spPr>
            <a:xfrm>
              <a:off x="-6223" y="10180257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584D99C-62DA-A787-E497-A0742AFB2531}"/>
              </a:ext>
            </a:extLst>
          </p:cNvPr>
          <p:cNvGrpSpPr/>
          <p:nvPr/>
        </p:nvGrpSpPr>
        <p:grpSpPr>
          <a:xfrm>
            <a:off x="5038017" y="13666508"/>
            <a:ext cx="6218761" cy="697952"/>
            <a:chOff x="-15126" y="19871914"/>
            <a:chExt cx="6784103" cy="761401"/>
          </a:xfrm>
        </p:grpSpPr>
        <p:sp>
          <p:nvSpPr>
            <p:cNvPr id="141" name="직사각형 140"/>
            <p:cNvSpPr/>
            <p:nvPr/>
          </p:nvSpPr>
          <p:spPr>
            <a:xfrm>
              <a:off x="-15126" y="19882621"/>
              <a:ext cx="6748612" cy="7506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OBJECTIVE</a:t>
              </a:r>
              <a:endParaRPr lang="ko-KR" altLang="ko-KR" sz="3667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3BDE8ED-BB82-64D9-E0B5-1902BD95D30A}"/>
                </a:ext>
              </a:extLst>
            </p:cNvPr>
            <p:cNvCxnSpPr/>
            <p:nvPr/>
          </p:nvCxnSpPr>
          <p:spPr>
            <a:xfrm>
              <a:off x="-6223" y="2059458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1375210-CB45-6272-7C31-F7874583FA6E}"/>
                </a:ext>
              </a:extLst>
            </p:cNvPr>
            <p:cNvCxnSpPr/>
            <p:nvPr/>
          </p:nvCxnSpPr>
          <p:spPr>
            <a:xfrm>
              <a:off x="-6223" y="1987191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94E9A9D-880D-2C44-C1FC-710ED84A1269}"/>
              </a:ext>
            </a:extLst>
          </p:cNvPr>
          <p:cNvGrpSpPr/>
          <p:nvPr/>
        </p:nvGrpSpPr>
        <p:grpSpPr>
          <a:xfrm>
            <a:off x="20675583" y="8127336"/>
            <a:ext cx="6218761" cy="772776"/>
            <a:chOff x="-15126" y="29457655"/>
            <a:chExt cx="6784103" cy="843029"/>
          </a:xfrm>
        </p:grpSpPr>
        <p:sp>
          <p:nvSpPr>
            <p:cNvPr id="55" name="직사각형 54"/>
            <p:cNvSpPr/>
            <p:nvPr/>
          </p:nvSpPr>
          <p:spPr>
            <a:xfrm>
              <a:off x="-15126" y="29457655"/>
              <a:ext cx="6746062" cy="84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MATERIALS &amp; METHODS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FDDAD38-99FE-4BD4-85D6-AFB25FD83498}"/>
                </a:ext>
              </a:extLst>
            </p:cNvPr>
            <p:cNvCxnSpPr/>
            <p:nvPr/>
          </p:nvCxnSpPr>
          <p:spPr>
            <a:xfrm>
              <a:off x="-6223" y="3024625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95223B6-3D35-7B31-6C7A-BDF28863F86E}"/>
                </a:ext>
              </a:extLst>
            </p:cNvPr>
            <p:cNvCxnSpPr/>
            <p:nvPr/>
          </p:nvCxnSpPr>
          <p:spPr>
            <a:xfrm>
              <a:off x="-6223" y="29523580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608969D-C689-E1DA-96C3-9DAFC9BCCAF6}"/>
              </a:ext>
            </a:extLst>
          </p:cNvPr>
          <p:cNvGrpSpPr/>
          <p:nvPr/>
        </p:nvGrpSpPr>
        <p:grpSpPr>
          <a:xfrm>
            <a:off x="20680129" y="33368873"/>
            <a:ext cx="6219313" cy="772776"/>
            <a:chOff x="-9280" y="33214924"/>
            <a:chExt cx="6784705" cy="843028"/>
          </a:xfrm>
        </p:grpSpPr>
        <p:sp>
          <p:nvSpPr>
            <p:cNvPr id="296" name="직사각형 295"/>
            <p:cNvSpPr/>
            <p:nvPr/>
          </p:nvSpPr>
          <p:spPr>
            <a:xfrm>
              <a:off x="-9280" y="33214924"/>
              <a:ext cx="6746062" cy="8430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CONCLUSIONS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B2C8196-12F8-CE7A-4D15-97916EFBCC14}"/>
                </a:ext>
              </a:extLst>
            </p:cNvPr>
            <p:cNvCxnSpPr/>
            <p:nvPr/>
          </p:nvCxnSpPr>
          <p:spPr>
            <a:xfrm>
              <a:off x="225" y="3402496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7FF19E4-06B0-EBD0-CCDA-6FE56F9A9D3C}"/>
                </a:ext>
              </a:extLst>
            </p:cNvPr>
            <p:cNvCxnSpPr/>
            <p:nvPr/>
          </p:nvCxnSpPr>
          <p:spPr>
            <a:xfrm>
              <a:off x="225" y="3330229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A453714-0E0D-4627-067C-6186C1AAB7BA}"/>
              </a:ext>
            </a:extLst>
          </p:cNvPr>
          <p:cNvSpPr txBox="1"/>
          <p:nvPr/>
        </p:nvSpPr>
        <p:spPr>
          <a:xfrm>
            <a:off x="16447510" y="9103274"/>
            <a:ext cx="15389702" cy="4574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Hardware and Software Configuaration of the Chamber 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하드웨어의 각 부분의 </a:t>
            </a:r>
            <a:r>
              <a:rPr lang="ko-KR" altLang="en-US" sz="3000" b="1" dirty="0" err="1">
                <a:ea typeface="한컴산뜻돋움" panose="02000000000000000000" pitchFamily="2" charset="-127"/>
              </a:rPr>
              <a:t>탈부착</a:t>
            </a:r>
            <a:r>
              <a:rPr lang="en-US" altLang="ko-KR" sz="3000" b="1" dirty="0">
                <a:ea typeface="한컴산뜻돋움" panose="02000000000000000000" pitchFamily="2" charset="-127"/>
              </a:rPr>
              <a:t>,</a:t>
            </a:r>
            <a:r>
              <a:rPr lang="ko-KR" altLang="en-US" sz="3000" b="1" dirty="0">
                <a:ea typeface="한컴산뜻돋움" panose="02000000000000000000" pitchFamily="2" charset="-127"/>
              </a:rPr>
              <a:t> 수리 및 교체가 용이하도록 표준 마이크로 컨트롤러인 </a:t>
            </a:r>
            <a:r>
              <a:rPr lang="ko-KR" altLang="en-US" sz="3000" b="1" dirty="0" err="1">
                <a:ea typeface="한컴산뜻돋움" panose="02000000000000000000" pitchFamily="2" charset="-127"/>
              </a:rPr>
              <a:t>아두이노</a:t>
            </a:r>
            <a:r>
              <a:rPr lang="en-US" altLang="ko-KR" sz="3000" b="1" dirty="0">
                <a:ea typeface="한컴산뜻돋움" panose="02000000000000000000" pitchFamily="2" charset="-127"/>
              </a:rPr>
              <a:t>(Arduino)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</a:t>
            </a:r>
            <a:r>
              <a:rPr lang="en-US" altLang="ko-KR" sz="3000" b="1" dirty="0">
                <a:ea typeface="한컴산뜻돋움" panose="02000000000000000000" pitchFamily="2" charset="-127"/>
              </a:rPr>
              <a:t>H/W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플랫폼으로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여러 가지 알고리즘 구현 및 정보 통신을 위하여 라즈베리파이를 </a:t>
            </a:r>
            <a:r>
              <a:rPr lang="en-US" altLang="ko-KR" sz="3000" b="1" dirty="0">
                <a:ea typeface="한컴산뜻돋움" panose="02000000000000000000" pitchFamily="2" charset="-127"/>
              </a:rPr>
              <a:t>S/W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플랫폼으로 구성하였다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이를 통해 원격에서 인터넷을 통하여 </a:t>
            </a:r>
            <a:r>
              <a:rPr lang="en-US" altLang="ko-KR" sz="3000" b="1" dirty="0">
                <a:ea typeface="한컴산뜻돋움" panose="02000000000000000000" pitchFamily="2" charset="-127"/>
              </a:rPr>
              <a:t>S/W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플랫폼에 접속이 가능하고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 알고리즘을 수정할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또한 </a:t>
            </a:r>
            <a:r>
              <a:rPr lang="en-US" altLang="ko-KR" sz="3000" b="1" dirty="0">
                <a:ea typeface="한컴산뜻돋움" panose="02000000000000000000" pitchFamily="2" charset="-127"/>
              </a:rPr>
              <a:t>H/W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플랫폼을 통해 다양한 센서와 제어장치를 알고리즘에 따라 운영될 수 있도록 구성하였다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제안하는 챔버는 재배환경은 실제 환경이나 생장챔버에 시스템을 붙일 수 있음을 가정하고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통신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알고리즘에 초점을 맞출 수 있도록 파일럿 시스템을 간소화된 크기로 제작하였다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7EFCD7D-79CD-6E66-C499-B87646EBB36E}"/>
              </a:ext>
            </a:extLst>
          </p:cNvPr>
          <p:cNvSpPr txBox="1">
            <a:spLocks/>
          </p:cNvSpPr>
          <p:nvPr/>
        </p:nvSpPr>
        <p:spPr>
          <a:xfrm>
            <a:off x="685971" y="9786418"/>
            <a:ext cx="15224009" cy="3355399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전 세계적으로 이상 기후 현상이 빈번해지면서 농업의 생산성 및 지속가능성이 위협을 받고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안정적인 식량 공급을 위하여 식물공장과 같은 환경제어 농업 기술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(controlled-environment agriculture, CEA)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관한 관심이 커지고 있는데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CEA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의 한 종류인 챔버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(Plant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Growth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Chamber)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는 식물의 재배 생리를 연구하기 위하여 개발된 장치로 널리 이용되고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시설 내 환경 제어 장치 및 운영 알고리즘을 개선하기 위한 연구 장비는 찾아보기 어렵다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본 연구에서는 환경제어 농업 기술 구축과정에서 시설 제어 및 환경 조절을 수행할 수 있는 알고리즘의 연구를 위하여 연구용 미니 챔버 시스템을 개발하고자 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A8E111-8874-F431-C19B-8369513E6B35}"/>
              </a:ext>
            </a:extLst>
          </p:cNvPr>
          <p:cNvSpPr txBox="1"/>
          <p:nvPr/>
        </p:nvSpPr>
        <p:spPr>
          <a:xfrm>
            <a:off x="23350551" y="38836340"/>
            <a:ext cx="1320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Contact :  codkan20@gmail.com /+82- 01029775662</a:t>
            </a:r>
            <a:endParaRPr lang="ko-KR" alt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19F3F63-A673-E76B-EF36-728BB5793B69}"/>
              </a:ext>
            </a:extLst>
          </p:cNvPr>
          <p:cNvGrpSpPr/>
          <p:nvPr/>
        </p:nvGrpSpPr>
        <p:grpSpPr>
          <a:xfrm>
            <a:off x="5006805" y="19542596"/>
            <a:ext cx="6218761" cy="772776"/>
            <a:chOff x="-15126" y="29457655"/>
            <a:chExt cx="6784103" cy="84302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6E39EBF-E112-15BB-89CD-0A372C08E7D5}"/>
                </a:ext>
              </a:extLst>
            </p:cNvPr>
            <p:cNvSpPr/>
            <p:nvPr/>
          </p:nvSpPr>
          <p:spPr>
            <a:xfrm>
              <a:off x="-15126" y="29457655"/>
              <a:ext cx="6746062" cy="84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RESULTS &amp; DISCUSSION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8C83D1F-3C74-F90A-F193-772328B4D629}"/>
                </a:ext>
              </a:extLst>
            </p:cNvPr>
            <p:cNvCxnSpPr/>
            <p:nvPr/>
          </p:nvCxnSpPr>
          <p:spPr>
            <a:xfrm>
              <a:off x="-6223" y="3024625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DBF11A1-99E8-7DE6-EC10-9F94105AB5B0}"/>
                </a:ext>
              </a:extLst>
            </p:cNvPr>
            <p:cNvCxnSpPr/>
            <p:nvPr/>
          </p:nvCxnSpPr>
          <p:spPr>
            <a:xfrm>
              <a:off x="-6223" y="29523580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56068D0-3852-9508-6648-469C0D13D332}"/>
              </a:ext>
            </a:extLst>
          </p:cNvPr>
          <p:cNvSpPr txBox="1"/>
          <p:nvPr/>
        </p:nvSpPr>
        <p:spPr>
          <a:xfrm>
            <a:off x="16447510" y="34203755"/>
            <a:ext cx="15626993" cy="3938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본 연구에서 개발한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미니챔버는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소프트웨어 기반으로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새로운 환경을 구성하여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제어장치와 조절 알고리즘을 적용할 수 있다는 점에서 의의가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식물 재배생리를 연구하기 위해 온실이 필요하듯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온실을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개선하기 위하여 연구용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미니챔버를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제안하였다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실시간으로 센서에서 환경 데이터를 모니터링하여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대시보드에 시각화하고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카메라로 촬영한 영상을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모형을 이용하여 분류하며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룰기반으로 설정된 최적환경을 생육단계별로 효과적으로 적용할 수 있음을 확인하였다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향후에는 시뮬레이션을 통해 다양한 시나리오를 미리 점검함으로써 의사결정을 지원할 수 있을 것으로 생각되며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식물공장의 제어 알고리즘 개선을 위한 연구 기반으로 기여할 것으로 기대한다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3018F3-F142-6618-9B04-A29C38484BC8}"/>
              </a:ext>
            </a:extLst>
          </p:cNvPr>
          <p:cNvSpPr txBox="1"/>
          <p:nvPr/>
        </p:nvSpPr>
        <p:spPr>
          <a:xfrm>
            <a:off x="16447510" y="24482402"/>
            <a:ext cx="15688234" cy="4020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Building Server on Raspberry Pi 	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 err="1">
                <a:ea typeface="한컴산뜻돋움" panose="02000000000000000000" pitchFamily="2" charset="-127"/>
              </a:rPr>
              <a:t>라즈베리파이는</a:t>
            </a:r>
            <a:r>
              <a:rPr lang="ko-KR" altLang="en-US" sz="3000" b="1" dirty="0">
                <a:ea typeface="한컴산뜻돋움" panose="02000000000000000000" pitchFamily="2" charset="-127"/>
              </a:rPr>
              <a:t> 저전력으로 운영되는 마이크로컴퓨터로 비용이 저렴하여 현장에 설치하기 유용한 컴퓨터이다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 err="1">
                <a:ea typeface="한컴산뜻돋움" panose="02000000000000000000" pitchFamily="2" charset="-127"/>
              </a:rPr>
              <a:t>라즈베리파이에</a:t>
            </a:r>
            <a:r>
              <a:rPr lang="ko-KR" altLang="en-US" sz="3000" b="1" dirty="0">
                <a:ea typeface="한컴산뜻돋움" panose="02000000000000000000" pitchFamily="2" charset="-127"/>
              </a:rPr>
              <a:t> </a:t>
            </a:r>
            <a:r>
              <a:rPr lang="en-US" altLang="ko-KR" sz="3000" b="1" dirty="0">
                <a:ea typeface="한컴산뜻돋움" panose="02000000000000000000" pitchFamily="2" charset="-127"/>
              </a:rPr>
              <a:t>Nginx</a:t>
            </a:r>
            <a:r>
              <a:rPr lang="ko-KR" altLang="en-US" sz="3000" b="1" dirty="0">
                <a:ea typeface="한컴산뜻돋움" panose="02000000000000000000" pitchFamily="2" charset="-127"/>
              </a:rPr>
              <a:t>로 경량 웹서버를 구동하고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마이크로 서비스 형태로 통신 방식을 설계하고 구현하였다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이런 형태의 설계는 </a:t>
            </a:r>
            <a:r>
              <a:rPr lang="ko-KR" altLang="en-US" sz="3000" b="1" dirty="0" err="1">
                <a:ea typeface="한컴산뜻돋움" panose="02000000000000000000" pitchFamily="2" charset="-127"/>
              </a:rPr>
              <a:t>미니챔버가</a:t>
            </a:r>
            <a:r>
              <a:rPr lang="ko-KR" altLang="en-US" sz="3000" b="1" dirty="0">
                <a:ea typeface="한컴산뜻돋움" panose="02000000000000000000" pitchFamily="2" charset="-127"/>
              </a:rPr>
              <a:t> 독립된 형태의 실험장비로 운영될 수 있게 한다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스마트폰이나 패드 제품 등 모바일장비로 </a:t>
            </a:r>
            <a:r>
              <a:rPr lang="ko-KR" altLang="en-US" sz="3000" b="1" dirty="0" err="1">
                <a:ea typeface="한컴산뜻돋움" panose="02000000000000000000" pitchFamily="2" charset="-127"/>
              </a:rPr>
              <a:t>미니챔버에</a:t>
            </a:r>
            <a:r>
              <a:rPr lang="ko-KR" altLang="en-US" sz="3000" b="1" dirty="0">
                <a:ea typeface="한컴산뜻돋움" panose="02000000000000000000" pitchFamily="2" charset="-127"/>
              </a:rPr>
              <a:t> 접속하여 센서의 작동유무 체크 및 제어장치의 구동을 수행할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웹 </a:t>
            </a:r>
            <a:r>
              <a:rPr lang="en-US" altLang="ko-KR" sz="3000" b="1" dirty="0">
                <a:ea typeface="한컴산뜻돋움" panose="02000000000000000000" pitchFamily="2" charset="-127"/>
              </a:rPr>
              <a:t>API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이용하므로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규격만 준수하면 따로 사용자용 프로그램을 설치하지 않고 사용 가능하다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B312ED27-72C1-49E0-B3E6-4E2605E139FA}"/>
              </a:ext>
            </a:extLst>
          </p:cNvPr>
          <p:cNvSpPr txBox="1">
            <a:spLocks/>
          </p:cNvSpPr>
          <p:nvPr/>
        </p:nvSpPr>
        <p:spPr>
          <a:xfrm>
            <a:off x="744068" y="15874540"/>
            <a:ext cx="15165912" cy="3153102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기존 챔버는 온도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습도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광도 등의 조절을 통해 식물 재배 환경을 제어할 수 있어 식물 생육 과정을 이해하는데 유용한 실험 장비이다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환경조절은 제품에 미리 프로그래밍된 규칙만으로 운영이 되고 있고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외부에서 새로운 알고리즘으로 운영 소프트웨어를 만들더라도 적용하기가 어렵다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폐쇄적인 설계로 인해 추가적인 센서 및 제어장치를 설치하여 실험하기가 불가능한 제품이 많다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본 연구에서는 챔버의 운영 알고리즘을 개선하고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새로운 장비 및 센서를 추가하여 실험할 수 있도록 개방형 </a:t>
            </a:r>
            <a:r>
              <a:rPr lang="ko-KR" altLang="en-US" sz="3000" b="1" dirty="0" err="1">
                <a:ea typeface="한컴산뜻돋움" panose="02000000000000000000" pitchFamily="2" charset="-127"/>
              </a:rPr>
              <a:t>미니챔버를</a:t>
            </a:r>
            <a:r>
              <a:rPr lang="ko-KR" altLang="en-US" sz="3000" b="1" dirty="0">
                <a:ea typeface="한컴산뜻돋움" panose="02000000000000000000" pitchFamily="2" charset="-127"/>
              </a:rPr>
              <a:t> 구현하였다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구현한 하드웨어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플랫폼 위에 이미지 분석이 가능한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모델을 적용하여 생육단계를 구분하고 단계에 따른 알맞은 환경조절이 자동으로 될 수 있도록 소프트웨어를 구축하고자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8377AA2-1A63-4874-9DD6-4A39B1B7C03C}"/>
              </a:ext>
            </a:extLst>
          </p:cNvPr>
          <p:cNvSpPr/>
          <p:nvPr/>
        </p:nvSpPr>
        <p:spPr>
          <a:xfrm>
            <a:off x="19585396" y="768055"/>
            <a:ext cx="13492993" cy="18108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    한국 생물환경조절학회 </a:t>
            </a:r>
            <a:r>
              <a:rPr lang="en-US" altLang="ko-KR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2022 </a:t>
            </a:r>
            <a:r>
              <a:rPr lang="ko-KR" altLang="en-US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추계 학술발표회</a:t>
            </a:r>
            <a:endParaRPr lang="en-US" altLang="ko-KR" sz="4400" b="1" dirty="0">
              <a:solidFill>
                <a:srgbClr val="56296E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32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KT</a:t>
            </a:r>
            <a:r>
              <a:rPr lang="ko-KR" altLang="en-US" sz="32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대전인재개발원 </a:t>
            </a:r>
            <a:r>
              <a:rPr lang="en-US" altLang="ko-KR" sz="32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2022.10.27-28</a:t>
            </a:r>
            <a:endParaRPr lang="ko-KR" altLang="en-US" sz="3200" b="1" dirty="0">
              <a:solidFill>
                <a:srgbClr val="56296E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700B96-3E86-4DB3-A075-A59BD0F10F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50" t="3474" r="-24650" b="29690"/>
          <a:stretch/>
        </p:blipFill>
        <p:spPr>
          <a:xfrm>
            <a:off x="2374396" y="432448"/>
            <a:ext cx="7123618" cy="12153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D02DC9-3A0C-4620-A8B4-F9F78115BD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777"/>
          <a:stretch/>
        </p:blipFill>
        <p:spPr>
          <a:xfrm>
            <a:off x="-1225398" y="210070"/>
            <a:ext cx="5017748" cy="29161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8B0DDB-53F7-4FD1-BB6B-E405A152C585}"/>
              </a:ext>
            </a:extLst>
          </p:cNvPr>
          <p:cNvSpPr txBox="1"/>
          <p:nvPr/>
        </p:nvSpPr>
        <p:spPr>
          <a:xfrm>
            <a:off x="335097" y="38861735"/>
            <a:ext cx="2364551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300" b="1" dirty="0">
                <a:solidFill>
                  <a:schemeClr val="bg1"/>
                </a:solidFill>
              </a:rPr>
              <a:t>본 연구는 농촌진흥청 연구사업</a:t>
            </a:r>
            <a:r>
              <a:rPr lang="en-US" altLang="ko-KR" sz="2300" b="1" dirty="0">
                <a:solidFill>
                  <a:schemeClr val="bg1"/>
                </a:solidFill>
              </a:rPr>
              <a:t>(</a:t>
            </a:r>
            <a:r>
              <a:rPr lang="ko-KR" altLang="en-US" sz="2300" b="1" dirty="0">
                <a:solidFill>
                  <a:schemeClr val="bg1"/>
                </a:solidFill>
              </a:rPr>
              <a:t>세부과제번호</a:t>
            </a:r>
            <a:r>
              <a:rPr lang="en-US" altLang="ko-KR" sz="2300" b="1" dirty="0">
                <a:solidFill>
                  <a:schemeClr val="bg1"/>
                </a:solidFill>
              </a:rPr>
              <a:t>:PJ017048)</a:t>
            </a:r>
            <a:r>
              <a:rPr lang="ko-KR" altLang="en-US" sz="2300" b="1" dirty="0">
                <a:solidFill>
                  <a:schemeClr val="bg1"/>
                </a:solidFill>
              </a:rPr>
              <a:t>과 한국연구재단 이공분야기초연구사업 </a:t>
            </a:r>
            <a:r>
              <a:rPr lang="en-US" altLang="ko-KR" sz="2300" b="1" dirty="0">
                <a:solidFill>
                  <a:schemeClr val="bg1"/>
                </a:solidFill>
              </a:rPr>
              <a:t>(</a:t>
            </a:r>
            <a:r>
              <a:rPr lang="ko-KR" altLang="en-US" sz="2300" b="1" dirty="0">
                <a:solidFill>
                  <a:schemeClr val="bg1"/>
                </a:solidFill>
              </a:rPr>
              <a:t>과제번호</a:t>
            </a:r>
            <a:r>
              <a:rPr lang="en-US" altLang="ko-KR" sz="2300" b="1" dirty="0">
                <a:solidFill>
                  <a:schemeClr val="bg1"/>
                </a:solidFill>
              </a:rPr>
              <a:t>: NRF-2022R1G1A1011147)</a:t>
            </a:r>
            <a:r>
              <a:rPr lang="ko-KR" altLang="en-US" sz="2300" b="1" dirty="0">
                <a:solidFill>
                  <a:schemeClr val="bg1"/>
                </a:solidFill>
              </a:rPr>
              <a:t>의 지원에 의해 이루어진 것임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  <a:endParaRPr lang="ko-KR" altLang="en-US" sz="20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629385-328B-4C37-9141-9AA6167B06E7}"/>
              </a:ext>
            </a:extLst>
          </p:cNvPr>
          <p:cNvSpPr txBox="1"/>
          <p:nvPr/>
        </p:nvSpPr>
        <p:spPr>
          <a:xfrm>
            <a:off x="16508752" y="28570039"/>
            <a:ext cx="10688484" cy="4575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 Model for Image Analysis by Plant Growth Stage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티쳐블 머신을 이용하여 토마토의 생육단계별 이미지를 학습시키고 </a:t>
            </a:r>
            <a:r>
              <a:rPr lang="en-US" altLang="ko-KR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 형태로 추출했다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토마토의 생육단계는 발아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육묘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생육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개화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열매 단계로 구분하였다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en-US" altLang="ko-KR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모델과 아두이노의 카메라 모듈을 연결해 촬영 영상을 토대로 생육단계를 구분 할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구분된 단계 값은 파이썬으로 읽어서 각 생육 단계에 알맞은 환경 값을 맞출 수 있도록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환기팬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광량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창문의 개폐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발열등 및 안개분무기의 작동을 자동화 시킬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A69A56B0-7187-4B33-8632-03FD47E322A6}"/>
              </a:ext>
            </a:extLst>
          </p:cNvPr>
          <p:cNvSpPr txBox="1">
            <a:spLocks/>
          </p:cNvSpPr>
          <p:nvPr/>
        </p:nvSpPr>
        <p:spPr>
          <a:xfrm>
            <a:off x="621411" y="27045602"/>
            <a:ext cx="15019440" cy="3511926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주간기온을 평균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25℃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로 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야간 기온은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15℃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이상으로 관리한다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낮에 일사량이 좋을 때는 밤에 온도를 높여 관리하는 것이 좋고 낮에 일사량이 부족하여 광합성이 불충분한 경우에는 밤에 온도를 약간 낮게 관리하여 양분 소비를 적게 하도록 해야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C3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식물인 토마토는 탄산가스 농도의 증가에 민감하게 반응하므로 이산화탄소 농도는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700ppm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으로 유지하는 것을 목표로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착과를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위해 육묘기나 정식 직후 건조한 상태를 유지하고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그 후에는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관개용수량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정도로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관수한다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B27FD50-BF6E-4243-AEBA-A0F79FB660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78" t="-5231" r="20919" b="34524"/>
          <a:stretch/>
        </p:blipFill>
        <p:spPr>
          <a:xfrm>
            <a:off x="19835316" y="1161611"/>
            <a:ext cx="1229180" cy="98741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B3ECE04-7DC8-49A5-A66F-14F28B75D6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27177" y="13415914"/>
            <a:ext cx="5419569" cy="5291607"/>
          </a:xfrm>
          <a:prstGeom prst="rect">
            <a:avLst/>
          </a:prstGeom>
        </p:spPr>
      </p:pic>
      <p:sp>
        <p:nvSpPr>
          <p:cNvPr id="74" name="제목 1">
            <a:extLst>
              <a:ext uri="{FF2B5EF4-FFF2-40B4-BE49-F238E27FC236}">
                <a16:creationId xmlns:a16="http://schemas.microsoft.com/office/drawing/2014/main" id="{8E7D4815-CBAD-40A6-959C-C9CA5F31CC85}"/>
              </a:ext>
            </a:extLst>
          </p:cNvPr>
          <p:cNvSpPr txBox="1">
            <a:spLocks/>
          </p:cNvSpPr>
          <p:nvPr/>
        </p:nvSpPr>
        <p:spPr>
          <a:xfrm>
            <a:off x="730685" y="20189253"/>
            <a:ext cx="14950702" cy="1861968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본 연구에서는 토마토의 생리 및 생태적 특성에 적합한 시나리오를 설계하고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챔버를 가동하였다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작성한 시나리오는 다음과 같다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</a:p>
          <a:p>
            <a:pPr algn="just" latinLnBrk="0">
              <a:lnSpc>
                <a:spcPct val="120000"/>
              </a:lnSpc>
            </a:pP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1C72F23-2EBD-4E4D-835B-A8189938C997}"/>
              </a:ext>
            </a:extLst>
          </p:cNvPr>
          <p:cNvGrpSpPr/>
          <p:nvPr/>
        </p:nvGrpSpPr>
        <p:grpSpPr>
          <a:xfrm>
            <a:off x="1201953" y="21533496"/>
            <a:ext cx="13945657" cy="5133514"/>
            <a:chOff x="-13965463" y="19764182"/>
            <a:chExt cx="13878269" cy="5285397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BD09E9FA-C7DB-4EA8-BA6A-98160BDBC129}"/>
                </a:ext>
              </a:extLst>
            </p:cNvPr>
            <p:cNvSpPr/>
            <p:nvPr/>
          </p:nvSpPr>
          <p:spPr>
            <a:xfrm>
              <a:off x="-13797203" y="20703379"/>
              <a:ext cx="1380128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발아단계</a:t>
              </a:r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7B2C1389-AD25-42D1-B5F2-E3378DB81150}"/>
                </a:ext>
              </a:extLst>
            </p:cNvPr>
            <p:cNvSpPr/>
            <p:nvPr/>
          </p:nvSpPr>
          <p:spPr>
            <a:xfrm>
              <a:off x="-13797203" y="21408195"/>
              <a:ext cx="1380128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육묘단계</a:t>
              </a:r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E279DCFB-B5A1-458A-A847-796FCA7C877A}"/>
                </a:ext>
              </a:extLst>
            </p:cNvPr>
            <p:cNvSpPr/>
            <p:nvPr/>
          </p:nvSpPr>
          <p:spPr>
            <a:xfrm>
              <a:off x="-13797203" y="22113011"/>
              <a:ext cx="1380128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생육단계</a:t>
              </a:r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낮</a:t>
              </a: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37E1E1A0-2574-4DC1-A7D5-EC0D4288FA58}"/>
                </a:ext>
              </a:extLst>
            </p:cNvPr>
            <p:cNvSpPr/>
            <p:nvPr/>
          </p:nvSpPr>
          <p:spPr>
            <a:xfrm>
              <a:off x="-13797203" y="22817827"/>
              <a:ext cx="1380128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생육단계</a:t>
              </a:r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밤</a:t>
              </a:r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F40A3F3D-9A7E-49D2-A60D-76E45EAA1157}"/>
                </a:ext>
              </a:extLst>
            </p:cNvPr>
            <p:cNvSpPr/>
            <p:nvPr/>
          </p:nvSpPr>
          <p:spPr>
            <a:xfrm>
              <a:off x="-13797203" y="23522643"/>
              <a:ext cx="1380128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개화단계</a:t>
              </a:r>
            </a:p>
          </p:txBody>
        </p:sp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DC99DEA1-08D5-4A1E-8D1E-1EB8980C4052}"/>
                </a:ext>
              </a:extLst>
            </p:cNvPr>
            <p:cNvSpPr/>
            <p:nvPr/>
          </p:nvSpPr>
          <p:spPr>
            <a:xfrm>
              <a:off x="-13797203" y="24227459"/>
              <a:ext cx="1380128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수확단계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F4106DF1-32D2-489D-9CE8-9AA31D2FB68C}"/>
                </a:ext>
              </a:extLst>
            </p:cNvPr>
            <p:cNvSpPr/>
            <p:nvPr/>
          </p:nvSpPr>
          <p:spPr>
            <a:xfrm>
              <a:off x="-11838538" y="21408195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23℃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30A48AA-301A-4CD6-8BEB-6B0907803428}"/>
                </a:ext>
              </a:extLst>
            </p:cNvPr>
            <p:cNvSpPr/>
            <p:nvPr/>
          </p:nvSpPr>
          <p:spPr>
            <a:xfrm>
              <a:off x="-11838538" y="20703379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28℃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6DBDE1D2-31EB-46CB-B69A-3768002A74D7}"/>
                </a:ext>
              </a:extLst>
            </p:cNvPr>
            <p:cNvSpPr/>
            <p:nvPr/>
          </p:nvSpPr>
          <p:spPr>
            <a:xfrm>
              <a:off x="-11843586" y="22817827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17℃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71B226B-E31E-43DA-A8AE-B951CC09001E}"/>
                </a:ext>
              </a:extLst>
            </p:cNvPr>
            <p:cNvSpPr/>
            <p:nvPr/>
          </p:nvSpPr>
          <p:spPr>
            <a:xfrm>
              <a:off x="-11843586" y="22113011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25℃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6E9C6CA-D35D-40A7-85FF-6C88C8659B11}"/>
                </a:ext>
              </a:extLst>
            </p:cNvPr>
            <p:cNvSpPr/>
            <p:nvPr/>
          </p:nvSpPr>
          <p:spPr>
            <a:xfrm>
              <a:off x="-11843586" y="24227459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17℃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98BBA40C-93C3-495B-A186-4D581D58BD6E}"/>
                </a:ext>
              </a:extLst>
            </p:cNvPr>
            <p:cNvSpPr/>
            <p:nvPr/>
          </p:nvSpPr>
          <p:spPr>
            <a:xfrm>
              <a:off x="-11843586" y="23522643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24℃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72FF1EE5-82BE-4FEC-9FE9-5144DC3093F2}"/>
                    </a:ext>
                  </a:extLst>
                </p:cNvPr>
                <p:cNvSpPr/>
                <p:nvPr/>
              </p:nvSpPr>
              <p:spPr>
                <a:xfrm>
                  <a:off x="-10016553" y="20730019"/>
                  <a:ext cx="1379722" cy="335372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기간별로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2000~ 6600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a14:m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/ ha</a:t>
                  </a:r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의 물 필요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장마 이후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 err="1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함수율</a:t>
                  </a:r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 높게 관리</a:t>
                  </a:r>
                </a:p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72FF1EE5-82BE-4FEC-9FE9-5144DC3093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016553" y="20730019"/>
                  <a:ext cx="1379722" cy="3353724"/>
                </a:xfrm>
                <a:prstGeom prst="rect">
                  <a:avLst/>
                </a:prstGeom>
                <a:blipFill>
                  <a:blip r:embed="rId23"/>
                  <a:stretch>
                    <a:fillRect l="-873" r="-87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2B88E2B-75E3-4590-B072-D008F24E816C}"/>
                </a:ext>
              </a:extLst>
            </p:cNvPr>
            <p:cNvSpPr/>
            <p:nvPr/>
          </p:nvSpPr>
          <p:spPr>
            <a:xfrm>
              <a:off x="-10016960" y="24216146"/>
              <a:ext cx="1380128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수확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2~4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주 전 급수 중단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E72E9DF-B36E-4E19-86D8-22D30EC88275}"/>
                </a:ext>
              </a:extLst>
            </p:cNvPr>
            <p:cNvSpPr/>
            <p:nvPr/>
          </p:nvSpPr>
          <p:spPr>
            <a:xfrm>
              <a:off x="-7975502" y="20740518"/>
              <a:ext cx="1373468" cy="4010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최소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6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시간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, 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직사광선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12DE1C6-8FA7-4825-BC0D-AC040DAF3D65}"/>
                </a:ext>
              </a:extLst>
            </p:cNvPr>
            <p:cNvSpPr/>
            <p:nvPr/>
          </p:nvSpPr>
          <p:spPr>
            <a:xfrm>
              <a:off x="-13965463" y="19764182"/>
              <a:ext cx="7895029" cy="52853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889F1DA5-9BFA-4608-A814-6AD1E2964857}"/>
                </a:ext>
              </a:extLst>
            </p:cNvPr>
            <p:cNvSpPr/>
            <p:nvPr/>
          </p:nvSpPr>
          <p:spPr>
            <a:xfrm>
              <a:off x="-8208007" y="19928687"/>
              <a:ext cx="1794141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광량</a:t>
              </a: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64664B9F-47E9-42FF-8DB2-907F5D0FA9EB}"/>
                </a:ext>
              </a:extLst>
            </p:cNvPr>
            <p:cNvSpPr/>
            <p:nvPr/>
          </p:nvSpPr>
          <p:spPr>
            <a:xfrm>
              <a:off x="-10207841" y="19911042"/>
              <a:ext cx="1794141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급수</a:t>
              </a: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F15D0F37-C1E8-44A7-B39E-1110FA6CFC2F}"/>
                </a:ext>
              </a:extLst>
            </p:cNvPr>
            <p:cNvSpPr/>
            <p:nvPr/>
          </p:nvSpPr>
          <p:spPr>
            <a:xfrm>
              <a:off x="-12197597" y="19911042"/>
              <a:ext cx="1794141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온도</a:t>
              </a: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509A53D3-78DD-494C-AEB9-D4C23E1C7E79}"/>
                </a:ext>
              </a:extLst>
            </p:cNvPr>
            <p:cNvSpPr/>
            <p:nvPr/>
          </p:nvSpPr>
          <p:spPr>
            <a:xfrm>
              <a:off x="-5258768" y="19960079"/>
              <a:ext cx="4679487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상대습도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&amp; 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이산화탄소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65A4F01F-A1CA-4FBB-8D4A-FF8190513B55}"/>
                </a:ext>
              </a:extLst>
            </p:cNvPr>
            <p:cNvSpPr/>
            <p:nvPr/>
          </p:nvSpPr>
          <p:spPr>
            <a:xfrm>
              <a:off x="-6070435" y="19764182"/>
              <a:ext cx="5983241" cy="52853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26F3400-2792-4CE1-8F1D-6C143BAB6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767364"/>
              </p:ext>
            </p:extLst>
          </p:nvPr>
        </p:nvGraphicFramePr>
        <p:xfrm>
          <a:off x="9615025" y="22976854"/>
          <a:ext cx="5095456" cy="27874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73864">
                  <a:extLst>
                    <a:ext uri="{9D8B030D-6E8A-4147-A177-3AD203B41FA5}">
                      <a16:colId xmlns:a16="http://schemas.microsoft.com/office/drawing/2014/main" val="1610034825"/>
                    </a:ext>
                  </a:extLst>
                </a:gridCol>
                <a:gridCol w="1273864">
                  <a:extLst>
                    <a:ext uri="{9D8B030D-6E8A-4147-A177-3AD203B41FA5}">
                      <a16:colId xmlns:a16="http://schemas.microsoft.com/office/drawing/2014/main" val="1339894571"/>
                    </a:ext>
                  </a:extLst>
                </a:gridCol>
                <a:gridCol w="1273864">
                  <a:extLst>
                    <a:ext uri="{9D8B030D-6E8A-4147-A177-3AD203B41FA5}">
                      <a16:colId xmlns:a16="http://schemas.microsoft.com/office/drawing/2014/main" val="3736215443"/>
                    </a:ext>
                  </a:extLst>
                </a:gridCol>
                <a:gridCol w="1273864">
                  <a:extLst>
                    <a:ext uri="{9D8B030D-6E8A-4147-A177-3AD203B41FA5}">
                      <a16:colId xmlns:a16="http://schemas.microsoft.com/office/drawing/2014/main" val="365576166"/>
                    </a:ext>
                  </a:extLst>
                </a:gridCol>
              </a:tblGrid>
              <a:tr h="46458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CA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여름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CA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겨울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CA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비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C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8672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환기팬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691821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안개분무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266930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창문개폐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669757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이산화탄소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449473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산소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302451"/>
                  </a:ext>
                </a:extLst>
              </a:tr>
            </a:tbl>
          </a:graphicData>
        </a:graphic>
      </p:graphicFrame>
      <p:pic>
        <p:nvPicPr>
          <p:cNvPr id="93" name="그림 92">
            <a:extLst>
              <a:ext uri="{FF2B5EF4-FFF2-40B4-BE49-F238E27FC236}">
                <a16:creationId xmlns:a16="http://schemas.microsoft.com/office/drawing/2014/main" id="{B413075F-880B-48B5-8B2B-42E0EF82CE1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9719940" y="29082318"/>
            <a:ext cx="678049" cy="3322166"/>
          </a:xfrm>
          <a:prstGeom prst="rect">
            <a:avLst/>
          </a:prstGeom>
        </p:spPr>
      </p:pic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7A8F95B-818E-4B26-853D-4B6A3DFBB8EF}"/>
              </a:ext>
            </a:extLst>
          </p:cNvPr>
          <p:cNvCxnSpPr>
            <a:cxnSpLocks/>
          </p:cNvCxnSpPr>
          <p:nvPr/>
        </p:nvCxnSpPr>
        <p:spPr>
          <a:xfrm>
            <a:off x="28894287" y="29535134"/>
            <a:ext cx="5734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FFEFBBD8-F58D-4A77-B0CC-C3DA31734037}"/>
              </a:ext>
            </a:extLst>
          </p:cNvPr>
          <p:cNvSpPr/>
          <p:nvPr/>
        </p:nvSpPr>
        <p:spPr>
          <a:xfrm>
            <a:off x="27391642" y="29207057"/>
            <a:ext cx="1387125" cy="70781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작물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B3869BBA-FE33-49E7-A010-97C74E934CBB}"/>
              </a:ext>
            </a:extLst>
          </p:cNvPr>
          <p:cNvCxnSpPr>
            <a:cxnSpLocks/>
          </p:cNvCxnSpPr>
          <p:nvPr/>
        </p:nvCxnSpPr>
        <p:spPr>
          <a:xfrm>
            <a:off x="30452201" y="29481631"/>
            <a:ext cx="44543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25127EC-9D9F-4D09-8EC0-99850679F63B}"/>
              </a:ext>
            </a:extLst>
          </p:cNvPr>
          <p:cNvCxnSpPr>
            <a:cxnSpLocks/>
          </p:cNvCxnSpPr>
          <p:nvPr/>
        </p:nvCxnSpPr>
        <p:spPr>
          <a:xfrm>
            <a:off x="31609071" y="29940195"/>
            <a:ext cx="0" cy="531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56F2D32-BDB8-4AF6-A853-EBCAC0542DD0}"/>
              </a:ext>
            </a:extLst>
          </p:cNvPr>
          <p:cNvCxnSpPr>
            <a:cxnSpLocks/>
          </p:cNvCxnSpPr>
          <p:nvPr/>
        </p:nvCxnSpPr>
        <p:spPr>
          <a:xfrm flipH="1">
            <a:off x="30452201" y="31241547"/>
            <a:ext cx="4454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4FBBEB0-A2D2-401A-80B5-07D47398E9B7}"/>
              </a:ext>
            </a:extLst>
          </p:cNvPr>
          <p:cNvCxnSpPr>
            <a:cxnSpLocks/>
          </p:cNvCxnSpPr>
          <p:nvPr/>
        </p:nvCxnSpPr>
        <p:spPr>
          <a:xfrm flipH="1">
            <a:off x="29224646" y="30332860"/>
            <a:ext cx="280788" cy="2723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1915F0D6-02B3-45BE-BD5E-B788CE70FC3B}"/>
              </a:ext>
            </a:extLst>
          </p:cNvPr>
          <p:cNvCxnSpPr>
            <a:cxnSpLocks/>
          </p:cNvCxnSpPr>
          <p:nvPr/>
        </p:nvCxnSpPr>
        <p:spPr>
          <a:xfrm>
            <a:off x="28210941" y="31241547"/>
            <a:ext cx="0" cy="368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D403BA1-86D9-4422-B506-57B2278C9606}"/>
              </a:ext>
            </a:extLst>
          </p:cNvPr>
          <p:cNvSpPr/>
          <p:nvPr/>
        </p:nvSpPr>
        <p:spPr>
          <a:xfrm>
            <a:off x="30988577" y="29094833"/>
            <a:ext cx="1240988" cy="7735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Teachable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Machine</a:t>
            </a:r>
          </a:p>
        </p:txBody>
      </p:sp>
      <p:sp>
        <p:nvSpPr>
          <p:cNvPr id="102" name="원통형 101">
            <a:extLst>
              <a:ext uri="{FF2B5EF4-FFF2-40B4-BE49-F238E27FC236}">
                <a16:creationId xmlns:a16="http://schemas.microsoft.com/office/drawing/2014/main" id="{82D5ECB5-09C9-45BD-B5F0-A79C08091CFE}"/>
              </a:ext>
            </a:extLst>
          </p:cNvPr>
          <p:cNvSpPr/>
          <p:nvPr/>
        </p:nvSpPr>
        <p:spPr>
          <a:xfrm>
            <a:off x="31076052" y="30658368"/>
            <a:ext cx="1066037" cy="1166358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Keras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Model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173DF385-B8A7-4226-91A6-861D4FE35FE6}"/>
              </a:ext>
            </a:extLst>
          </p:cNvPr>
          <p:cNvSpPr/>
          <p:nvPr/>
        </p:nvSpPr>
        <p:spPr>
          <a:xfrm>
            <a:off x="27297633" y="30396239"/>
            <a:ext cx="1826616" cy="7700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작물 생육 상태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판단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4F0C4AB-9FE2-4780-8090-495559D037EC}"/>
              </a:ext>
            </a:extLst>
          </p:cNvPr>
          <p:cNvSpPr/>
          <p:nvPr/>
        </p:nvSpPr>
        <p:spPr>
          <a:xfrm>
            <a:off x="27600488" y="31786794"/>
            <a:ext cx="1075841" cy="5623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Web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6EE7E66-C629-4555-A3E7-8F7C6C04EDCB}"/>
              </a:ext>
            </a:extLst>
          </p:cNvPr>
          <p:cNvGrpSpPr/>
          <p:nvPr/>
        </p:nvGrpSpPr>
        <p:grpSpPr>
          <a:xfrm>
            <a:off x="16663565" y="19447847"/>
            <a:ext cx="5078340" cy="4518251"/>
            <a:chOff x="21061755" y="17893420"/>
            <a:chExt cx="5434630" cy="5371188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FEF6D2D-962F-4931-A69E-EFD861650A5F}"/>
                </a:ext>
              </a:extLst>
            </p:cNvPr>
            <p:cNvSpPr txBox="1"/>
            <p:nvPr/>
          </p:nvSpPr>
          <p:spPr>
            <a:xfrm>
              <a:off x="24413086" y="22894507"/>
              <a:ext cx="2083299" cy="370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한컴산뜻돋움" panose="02000000000000000000" pitchFamily="2" charset="-127"/>
                  <a:cs typeface="Arial Unicode MS" panose="020B0600000101010101" charset="-127"/>
                </a:rPr>
                <a:t>이산화탄소 센서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1E1B0F9-55B0-4AED-980D-178252D8C0D1}"/>
                </a:ext>
              </a:extLst>
            </p:cNvPr>
            <p:cNvGrpSpPr/>
            <p:nvPr/>
          </p:nvGrpSpPr>
          <p:grpSpPr>
            <a:xfrm>
              <a:off x="21061755" y="17893420"/>
              <a:ext cx="5395687" cy="5259894"/>
              <a:chOff x="21061755" y="17893420"/>
              <a:chExt cx="5395687" cy="5259894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9E917B6A-7E4D-4844-92D0-6F2543C79A4D}"/>
                  </a:ext>
                </a:extLst>
              </p:cNvPr>
              <p:cNvGrpSpPr/>
              <p:nvPr/>
            </p:nvGrpSpPr>
            <p:grpSpPr>
              <a:xfrm>
                <a:off x="21061755" y="17893420"/>
                <a:ext cx="5395687" cy="5259894"/>
                <a:chOff x="16058587" y="18194575"/>
                <a:chExt cx="5395687" cy="5259894"/>
              </a:xfrm>
            </p:grpSpPr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E4FD98B9-43CC-4E86-A0B7-7061C3756F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812074" y="21879092"/>
                  <a:ext cx="2191314" cy="1575377"/>
                </a:xfrm>
                <a:prstGeom prst="rect">
                  <a:avLst/>
                </a:prstGeom>
              </p:spPr>
            </p:pic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5BABB088-BA82-411A-910E-BE9133BCE3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443876" y="21627604"/>
                  <a:ext cx="1511440" cy="1511440"/>
                </a:xfrm>
                <a:prstGeom prst="rect">
                  <a:avLst/>
                </a:prstGeom>
              </p:spPr>
            </p:pic>
            <p:pic>
              <p:nvPicPr>
                <p:cNvPr id="158" name="그림 157">
                  <a:extLst>
                    <a:ext uri="{FF2B5EF4-FFF2-40B4-BE49-F238E27FC236}">
                      <a16:creationId xmlns:a16="http://schemas.microsoft.com/office/drawing/2014/main" id="{259C9486-1BF2-4330-A90E-A13D8E83FC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058587" y="18268268"/>
                  <a:ext cx="1790833" cy="1363475"/>
                </a:xfrm>
                <a:prstGeom prst="rect">
                  <a:avLst/>
                </a:prstGeom>
              </p:spPr>
            </p:pic>
            <p:pic>
              <p:nvPicPr>
                <p:cNvPr id="159" name="그림 158">
                  <a:extLst>
                    <a:ext uri="{FF2B5EF4-FFF2-40B4-BE49-F238E27FC236}">
                      <a16:creationId xmlns:a16="http://schemas.microsoft.com/office/drawing/2014/main" id="{26D2213A-2DEC-4256-881F-D3FDF69C1C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8"/>
                <a:srcRect l="3836"/>
                <a:stretch/>
              </p:blipFill>
              <p:spPr>
                <a:xfrm>
                  <a:off x="17987252" y="18270349"/>
                  <a:ext cx="1382949" cy="1415471"/>
                </a:xfrm>
                <a:prstGeom prst="rect">
                  <a:avLst/>
                </a:prstGeom>
              </p:spPr>
            </p:pic>
            <p:pic>
              <p:nvPicPr>
                <p:cNvPr id="160" name="그림 159">
                  <a:extLst>
                    <a:ext uri="{FF2B5EF4-FFF2-40B4-BE49-F238E27FC236}">
                      <a16:creationId xmlns:a16="http://schemas.microsoft.com/office/drawing/2014/main" id="{80464619-3ED1-429C-998A-66DA533A18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806661" y="18194575"/>
                  <a:ext cx="1138493" cy="1359561"/>
                </a:xfrm>
                <a:prstGeom prst="rect">
                  <a:avLst/>
                </a:prstGeom>
              </p:spPr>
            </p:pic>
            <p:pic>
              <p:nvPicPr>
                <p:cNvPr id="161" name="그림 160">
                  <a:extLst>
                    <a:ext uri="{FF2B5EF4-FFF2-40B4-BE49-F238E27FC236}">
                      <a16:creationId xmlns:a16="http://schemas.microsoft.com/office/drawing/2014/main" id="{D18646EA-0F3B-43B8-9AD7-5D79BF129E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6284036" y="19851382"/>
                  <a:ext cx="1272758" cy="1673439"/>
                </a:xfrm>
                <a:prstGeom prst="rect">
                  <a:avLst/>
                </a:prstGeom>
              </p:spPr>
            </p:pic>
            <p:pic>
              <p:nvPicPr>
                <p:cNvPr id="163" name="그림 162">
                  <a:extLst>
                    <a:ext uri="{FF2B5EF4-FFF2-40B4-BE49-F238E27FC236}">
                      <a16:creationId xmlns:a16="http://schemas.microsoft.com/office/drawing/2014/main" id="{0DCE2851-B25B-4E7F-BCDD-1B4D3D0A7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540867" y="20038988"/>
                  <a:ext cx="1913407" cy="1400664"/>
                </a:xfrm>
                <a:prstGeom prst="rect">
                  <a:avLst/>
                </a:prstGeom>
              </p:spPr>
            </p:pic>
            <p:pic>
              <p:nvPicPr>
                <p:cNvPr id="164" name="Picture 2" descr="Ds3231 At24c32 Iic Rtc 모듈 시계 타이머 메모리 모듈 Beats 교체 Ds1307 I2c Rtc 보드 Arduino  - Buy Ds3231 At24c32,Ds3231 At24c32 Rtc 모듈,Ds3231 At24c32 Iic Rtc 시계 타이머  메모리 모듈 Product on">
                  <a:extLst>
                    <a:ext uri="{FF2B5EF4-FFF2-40B4-BE49-F238E27FC236}">
                      <a16:creationId xmlns:a16="http://schemas.microsoft.com/office/drawing/2014/main" id="{39ACBFAF-F46B-485A-811C-33BC2D4F8E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807055" y="19691719"/>
                  <a:ext cx="1664652" cy="16646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C18D334-2342-4F34-BBA9-C5CC243144A2}"/>
                  </a:ext>
                </a:extLst>
              </p:cNvPr>
              <p:cNvSpPr txBox="1"/>
              <p:nvPr/>
            </p:nvSpPr>
            <p:spPr>
              <a:xfrm>
                <a:off x="23199674" y="20923254"/>
                <a:ext cx="1382949" cy="421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한컴산뜻돋움" panose="02000000000000000000" pitchFamily="2" charset="-127"/>
                  </a:rPr>
                  <a:t>시계</a:t>
                </a: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한컴산뜻돋움" panose="02000000000000000000" pitchFamily="2" charset="-127"/>
                  </a:rPr>
                  <a:t>(RTC)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한컴산뜻돋움" panose="02000000000000000000" pitchFamily="2" charset="-127"/>
                  <a:cs typeface="Arial Unicode MS" panose="020B0600000101010101" charset="-127"/>
                </a:endParaRPr>
              </a:p>
            </p:txBody>
          </p:sp>
        </p:grpSp>
      </p:grpSp>
      <p:pic>
        <p:nvPicPr>
          <p:cNvPr id="166" name="그림 165">
            <a:extLst>
              <a:ext uri="{FF2B5EF4-FFF2-40B4-BE49-F238E27FC236}">
                <a16:creationId xmlns:a16="http://schemas.microsoft.com/office/drawing/2014/main" id="{D99B88D7-9FAB-4345-870D-B39967C6FEDB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" t="5806" r="78000" b="21585"/>
          <a:stretch/>
        </p:blipFill>
        <p:spPr>
          <a:xfrm rot="16200000">
            <a:off x="27646503" y="19338300"/>
            <a:ext cx="1650191" cy="2622822"/>
          </a:xfrm>
          <a:prstGeom prst="rect">
            <a:avLst/>
          </a:prstGeom>
        </p:spPr>
      </p:pic>
      <p:pic>
        <p:nvPicPr>
          <p:cNvPr id="167" name="그림 166">
            <a:extLst>
              <a:ext uri="{FF2B5EF4-FFF2-40B4-BE49-F238E27FC236}">
                <a16:creationId xmlns:a16="http://schemas.microsoft.com/office/drawing/2014/main" id="{26717370-FBA7-46A3-98EA-64D484D25E8F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9" t="11838" r="26105" b="20135"/>
          <a:stretch/>
        </p:blipFill>
        <p:spPr>
          <a:xfrm>
            <a:off x="27089532" y="22161897"/>
            <a:ext cx="3090726" cy="1546659"/>
          </a:xfrm>
          <a:prstGeom prst="rect">
            <a:avLst/>
          </a:prstGeom>
        </p:spPr>
      </p:pic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8D55770-E44B-4ECD-9BE1-8FD86DD6BC85}"/>
              </a:ext>
            </a:extLst>
          </p:cNvPr>
          <p:cNvCxnSpPr>
            <a:cxnSpLocks/>
          </p:cNvCxnSpPr>
          <p:nvPr/>
        </p:nvCxnSpPr>
        <p:spPr>
          <a:xfrm flipH="1">
            <a:off x="25841241" y="22935226"/>
            <a:ext cx="116469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A77EED7A-6AE9-45DA-A4D2-0D55F1D053F3}"/>
              </a:ext>
            </a:extLst>
          </p:cNvPr>
          <p:cNvCxnSpPr>
            <a:cxnSpLocks/>
          </p:cNvCxnSpPr>
          <p:nvPr/>
        </p:nvCxnSpPr>
        <p:spPr>
          <a:xfrm flipH="1">
            <a:off x="25749545" y="20648564"/>
            <a:ext cx="1164696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DD373186-ED05-41FC-9B7C-2A8B464CF840}"/>
              </a:ext>
            </a:extLst>
          </p:cNvPr>
          <p:cNvCxnSpPr>
            <a:cxnSpLocks/>
          </p:cNvCxnSpPr>
          <p:nvPr/>
        </p:nvCxnSpPr>
        <p:spPr>
          <a:xfrm flipV="1">
            <a:off x="30450868" y="22377497"/>
            <a:ext cx="635018" cy="59935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524369BF-35F5-4BEE-8EE1-D76CF6300D2C}"/>
              </a:ext>
            </a:extLst>
          </p:cNvPr>
          <p:cNvCxnSpPr>
            <a:cxnSpLocks/>
          </p:cNvCxnSpPr>
          <p:nvPr/>
        </p:nvCxnSpPr>
        <p:spPr>
          <a:xfrm>
            <a:off x="30186032" y="20821272"/>
            <a:ext cx="800742" cy="60846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0297506C-6095-4854-B4A0-E47A766C65AC}"/>
              </a:ext>
            </a:extLst>
          </p:cNvPr>
          <p:cNvGrpSpPr/>
          <p:nvPr/>
        </p:nvGrpSpPr>
        <p:grpSpPr>
          <a:xfrm>
            <a:off x="22185757" y="21553502"/>
            <a:ext cx="3311283" cy="2615849"/>
            <a:chOff x="3853409" y="19073324"/>
            <a:chExt cx="3463435" cy="2958902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78E8D03-26A8-4F8A-AFA2-684C62A81AEF}"/>
                </a:ext>
              </a:extLst>
            </p:cNvPr>
            <p:cNvSpPr/>
            <p:nvPr/>
          </p:nvSpPr>
          <p:spPr>
            <a:xfrm>
              <a:off x="5664802" y="21251323"/>
              <a:ext cx="1408496" cy="562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</a:rPr>
                <a:t>발열등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8D64691-1F1B-40F4-80D5-781755E0EB6E}"/>
                </a:ext>
              </a:extLst>
            </p:cNvPr>
            <p:cNvSpPr/>
            <p:nvPr/>
          </p:nvSpPr>
          <p:spPr>
            <a:xfrm>
              <a:off x="4142467" y="21251323"/>
              <a:ext cx="1408496" cy="562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급수</a:t>
              </a: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47BB66C1-8024-4A36-9FA4-BB0C8080A481}"/>
                </a:ext>
              </a:extLst>
            </p:cNvPr>
            <p:cNvSpPr/>
            <p:nvPr/>
          </p:nvSpPr>
          <p:spPr>
            <a:xfrm>
              <a:off x="4142467" y="19718757"/>
              <a:ext cx="1408496" cy="562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창문</a:t>
              </a: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ED19219-9013-47DB-ABD2-8CC4CFC3B0D3}"/>
                </a:ext>
              </a:extLst>
            </p:cNvPr>
            <p:cNvSpPr/>
            <p:nvPr/>
          </p:nvSpPr>
          <p:spPr>
            <a:xfrm>
              <a:off x="5664802" y="19718496"/>
              <a:ext cx="1408496" cy="562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</a:rPr>
                <a:t>환기팬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8FA270A-4C75-40B0-879E-63D83B5FF97B}"/>
                </a:ext>
              </a:extLst>
            </p:cNvPr>
            <p:cNvSpPr/>
            <p:nvPr/>
          </p:nvSpPr>
          <p:spPr>
            <a:xfrm>
              <a:off x="5664802" y="20480377"/>
              <a:ext cx="1408496" cy="562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</a:rPr>
                <a:t>안개분무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1553DEF9-F10F-4F04-A3EC-CB9241A86593}"/>
                </a:ext>
              </a:extLst>
            </p:cNvPr>
            <p:cNvSpPr/>
            <p:nvPr/>
          </p:nvSpPr>
          <p:spPr>
            <a:xfrm>
              <a:off x="4142467" y="20485040"/>
              <a:ext cx="1408496" cy="562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LED</a:t>
              </a:r>
              <a:r>
                <a:rPr lang="ko-KR" altLang="en-US" b="1" dirty="0">
                  <a:solidFill>
                    <a:schemeClr val="tx1"/>
                  </a:solidFill>
                </a:rPr>
                <a:t>조명</a:t>
              </a: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8AF741D0-8D81-4074-9641-D9179EB3DD4A}"/>
                </a:ext>
              </a:extLst>
            </p:cNvPr>
            <p:cNvSpPr/>
            <p:nvPr/>
          </p:nvSpPr>
          <p:spPr>
            <a:xfrm>
              <a:off x="3853409" y="19469477"/>
              <a:ext cx="3463435" cy="25627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03B5B6A9-B0DF-4616-A182-9524C4521B3A}"/>
                </a:ext>
              </a:extLst>
            </p:cNvPr>
            <p:cNvSpPr/>
            <p:nvPr/>
          </p:nvSpPr>
          <p:spPr>
            <a:xfrm>
              <a:off x="4650859" y="19073324"/>
              <a:ext cx="1867299" cy="5623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환경 제어 장치</a:t>
              </a: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4BA994DE-38DF-464C-8071-578E9EAEBBB3}"/>
              </a:ext>
            </a:extLst>
          </p:cNvPr>
          <p:cNvGrpSpPr/>
          <p:nvPr/>
        </p:nvGrpSpPr>
        <p:grpSpPr>
          <a:xfrm>
            <a:off x="22170722" y="19473664"/>
            <a:ext cx="3312464" cy="2001143"/>
            <a:chOff x="6446495" y="13057222"/>
            <a:chExt cx="3464670" cy="2263581"/>
          </a:xfrm>
        </p:grpSpPr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EF883F9F-DAAC-4879-A0A9-02D3ADD1EC41}"/>
                </a:ext>
              </a:extLst>
            </p:cNvPr>
            <p:cNvGrpSpPr/>
            <p:nvPr/>
          </p:nvGrpSpPr>
          <p:grpSpPr>
            <a:xfrm>
              <a:off x="6446495" y="13451606"/>
              <a:ext cx="3464670" cy="1869197"/>
              <a:chOff x="4090147" y="14837829"/>
              <a:chExt cx="3464670" cy="1869197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81F19988-5DC6-4538-AA95-8CA309593544}"/>
                  </a:ext>
                </a:extLst>
              </p:cNvPr>
              <p:cNvSpPr/>
              <p:nvPr/>
            </p:nvSpPr>
            <p:spPr>
              <a:xfrm>
                <a:off x="4317729" y="15087107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온도센서</a:t>
                </a: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C923D0B0-4872-4885-B686-D0CBDA48BC68}"/>
                  </a:ext>
                </a:extLst>
              </p:cNvPr>
              <p:cNvSpPr/>
              <p:nvPr/>
            </p:nvSpPr>
            <p:spPr>
              <a:xfrm>
                <a:off x="5865653" y="15087106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습도센서</a:t>
                </a:r>
                <a:endParaRPr lang="en-US" altLang="ko-K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3979F3EA-3A00-4047-B4CD-8CF0C05E8CF7}"/>
                  </a:ext>
                </a:extLst>
              </p:cNvPr>
              <p:cNvSpPr/>
              <p:nvPr/>
            </p:nvSpPr>
            <p:spPr>
              <a:xfrm>
                <a:off x="5851029" y="15853390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이산화탄소</a:t>
                </a:r>
                <a:endParaRPr lang="en-US" altLang="ko-KR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센서</a:t>
                </a: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844A13BF-14A1-4E98-BF8F-D07580700D94}"/>
                  </a:ext>
                </a:extLst>
              </p:cNvPr>
              <p:cNvSpPr/>
              <p:nvPr/>
            </p:nvSpPr>
            <p:spPr>
              <a:xfrm>
                <a:off x="4317729" y="15853390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조도센서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4982B7F3-2131-4D05-B166-03FD906F37A2}"/>
                  </a:ext>
                </a:extLst>
              </p:cNvPr>
              <p:cNvSpPr/>
              <p:nvPr/>
            </p:nvSpPr>
            <p:spPr>
              <a:xfrm>
                <a:off x="4090147" y="14837829"/>
                <a:ext cx="3464670" cy="18691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D4D18C8B-CE7A-436E-9861-705C724BEEE9}"/>
                </a:ext>
              </a:extLst>
            </p:cNvPr>
            <p:cNvSpPr/>
            <p:nvPr/>
          </p:nvSpPr>
          <p:spPr>
            <a:xfrm>
              <a:off x="7474582" y="13057222"/>
              <a:ext cx="1408496" cy="5623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</a:rPr>
                <a:t>센서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1E67F6C-F794-4C37-8A06-E938FD9FA8DA}"/>
              </a:ext>
            </a:extLst>
          </p:cNvPr>
          <p:cNvSpPr/>
          <p:nvPr/>
        </p:nvSpPr>
        <p:spPr>
          <a:xfrm>
            <a:off x="30586403" y="21622402"/>
            <a:ext cx="1346620" cy="4971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Web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EE6285E2-866A-4223-9832-2033673DABC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85" y="30671555"/>
            <a:ext cx="15121134" cy="7344313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68AE4983-4458-4B0C-8F78-46B25C3569F1}"/>
              </a:ext>
            </a:extLst>
          </p:cNvPr>
          <p:cNvSpPr txBox="1"/>
          <p:nvPr/>
        </p:nvSpPr>
        <p:spPr>
          <a:xfrm>
            <a:off x="798028" y="37769583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Fig7.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대시보드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596A9010-4077-4F48-886C-233B69DFBE43}"/>
              </a:ext>
            </a:extLst>
          </p:cNvPr>
          <p:cNvSpPr txBox="1"/>
          <p:nvPr/>
        </p:nvSpPr>
        <p:spPr>
          <a:xfrm>
            <a:off x="18991129" y="18651396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Fig1.  </a:t>
            </a:r>
            <a:r>
              <a:rPr lang="ko-KR" altLang="en-US" sz="2800" b="1" dirty="0" err="1">
                <a:ea typeface="한컴산뜻돋움" panose="02000000000000000000" pitchFamily="2" charset="-127"/>
                <a:cs typeface="Arial Unicode MS" panose="020B0600000101010101" charset="-127"/>
              </a:rPr>
              <a:t>미니챔버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 설계도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7D3B7051-8AD6-420C-8E65-81E75FBAEE4E}"/>
              </a:ext>
            </a:extLst>
          </p:cNvPr>
          <p:cNvSpPr txBox="1"/>
          <p:nvPr/>
        </p:nvSpPr>
        <p:spPr>
          <a:xfrm>
            <a:off x="27197970" y="18738236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Fig2.  </a:t>
            </a:r>
            <a:r>
              <a:rPr lang="ko-KR" altLang="en-US" sz="2800" b="1" dirty="0" err="1">
                <a:ea typeface="한컴산뜻돋움" panose="02000000000000000000" pitchFamily="2" charset="-127"/>
                <a:cs typeface="Arial Unicode MS" panose="020B0600000101010101" charset="-127"/>
              </a:rPr>
              <a:t>미니챔버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375737A-9EDB-4E6F-A721-8217F4AC3DC2}"/>
              </a:ext>
            </a:extLst>
          </p:cNvPr>
          <p:cNvSpPr txBox="1"/>
          <p:nvPr/>
        </p:nvSpPr>
        <p:spPr>
          <a:xfrm>
            <a:off x="17222421" y="23975737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Fig3.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이용된 센서 및 장치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D795BAB-9636-460D-AC54-5BF811E9E097}"/>
              </a:ext>
            </a:extLst>
          </p:cNvPr>
          <p:cNvSpPr txBox="1"/>
          <p:nvPr/>
        </p:nvSpPr>
        <p:spPr>
          <a:xfrm>
            <a:off x="24733441" y="24131050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Fig4.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프로그램 설계도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21068F65-4421-4F82-8496-C9F50DC1EB4F}"/>
              </a:ext>
            </a:extLst>
          </p:cNvPr>
          <p:cNvSpPr txBox="1"/>
          <p:nvPr/>
        </p:nvSpPr>
        <p:spPr>
          <a:xfrm>
            <a:off x="27335301" y="32474350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Fig5.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이미지 분석 설계도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65166B5-27F1-4FF9-A9D9-C70C1703E796}"/>
              </a:ext>
            </a:extLst>
          </p:cNvPr>
          <p:cNvSpPr txBox="1"/>
          <p:nvPr/>
        </p:nvSpPr>
        <p:spPr>
          <a:xfrm>
            <a:off x="744068" y="26637260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Fig6.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생육단계별 생육단계 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BAB75A2C-6DE6-46B9-9EDD-33301092C613}"/>
              </a:ext>
            </a:extLst>
          </p:cNvPr>
          <p:cNvSpPr txBox="1"/>
          <p:nvPr/>
        </p:nvSpPr>
        <p:spPr>
          <a:xfrm>
            <a:off x="31021817" y="-39858"/>
            <a:ext cx="1298110" cy="850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4400" b="1" dirty="0">
                <a:solidFill>
                  <a:schemeClr val="bg1"/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P-33</a:t>
            </a:r>
            <a:r>
              <a:rPr lang="ko-KR" altLang="en-US" sz="2800" b="1" dirty="0">
                <a:solidFill>
                  <a:schemeClr val="bg1"/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endParaRPr lang="en-US" altLang="ko-KR" sz="2800" b="1" dirty="0">
              <a:solidFill>
                <a:schemeClr val="bg1"/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C8D65822-927D-41EE-A1BA-CA6361286A2C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t="10616" r="6304" b="13984"/>
          <a:stretch/>
        </p:blipFill>
        <p:spPr>
          <a:xfrm>
            <a:off x="17014949" y="13781972"/>
            <a:ext cx="8673626" cy="489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07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6377</TotalTime>
  <Words>915</Words>
  <Application>Microsoft Office PowerPoint</Application>
  <PresentationFormat>사용자 지정</PresentationFormat>
  <Paragraphs>109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0" baseType="lpstr">
      <vt:lpstr>Arial Unicode MS</vt:lpstr>
      <vt:lpstr>맑은 고딕</vt:lpstr>
      <vt:lpstr>한컴산뜻돋움</vt:lpstr>
      <vt:lpstr>함초롬돋움</vt:lpstr>
      <vt:lpstr>Arial</vt:lpstr>
      <vt:lpstr>Calibri</vt:lpstr>
      <vt:lpstr>Calibri Light</vt:lpstr>
      <vt:lpstr>Cambria Math</vt:lpstr>
      <vt:lpstr>Office 테마</vt:lpstr>
      <vt:lpstr>실시간 환경 모니터링 및 AI 모델 기반 생육단계별 환경 제어 알고리즘 적용 미니챔버 구현 Implementation of a Mini-chamber for Real-time Environmental Monitoring and Controlling by the Growth Stages Based on the AI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Strawberry Photosynthetic Characteristics  according to Leaf Position and Days After Planting</dc:title>
  <dc:creator>최 수영</dc:creator>
  <cp:lastModifiedBy>user</cp:lastModifiedBy>
  <cp:revision>138</cp:revision>
  <dcterms:created xsi:type="dcterms:W3CDTF">2022-08-31T03:06:53Z</dcterms:created>
  <dcterms:modified xsi:type="dcterms:W3CDTF">2022-10-26T12:18:03Z</dcterms:modified>
</cp:coreProperties>
</file>